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05840"/>
            <a:ext cx="10698480" cy="38404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97280" y="132588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MasKapital + IOTECH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97280" y="196596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63F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 Pack: Planes, Modo Agente y Ruta de Adopcion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97280" y="274320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Uso: material rapido para DG / Consejo / Equipo tecnico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Enero 2026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36576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Nota: no fija precios oficiales. Enterprise y add-ons suelen cotizarse caso por caso.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Notas y supuestos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0725912" cy="5212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325880"/>
            <a:ext cx="100584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Este material es un pack de texto/estructura para presentacion interna.</a:t>
            </a:r>
            <a:endParaRPr lang="en-US" sz="1800" dirty="0"/>
          </a:p>
          <a:p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 fija precios oficiales: Enterprise y add-ons suelen cotizarse caso por caso.</a:t>
            </a:r>
            <a:endParaRPr lang="en-US" sz="1800" dirty="0"/>
          </a:p>
          <a:p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Los rangos de ROI son referencias de narrativa; deben sustituirse por medicion real de MasKapital.</a:t>
            </a:r>
            <a:endParaRPr lang="en-US" sz="1800" dirty="0"/>
          </a:p>
          <a:p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 quieres, puedo versionar el pack con cifras reales cuando tengas: volumen mensual, tiempos actuales, costo por visita, tasa de re-trabajo.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0698480" cy="5212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417320"/>
            <a:ext cx="9966960" cy="4389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Snippets listos para pegar (DG/Consejo)</a:t>
            </a:r>
            <a:endParaRPr lang="en-US" sz="1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Palancas de ROI (referencias de narrativa)</a:t>
            </a:r>
            <a:endParaRPr lang="en-US" sz="1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Arquitectura minima: Agent Mesh (sin Enterprise)</a:t>
            </a:r>
            <a:endParaRPr lang="en-US" sz="1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Matriz de decision (rapidez vs gobernanza)</a:t>
            </a:r>
            <a:endParaRPr lang="en-US" sz="1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Guion para OpenAI Sales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Snippets listos para pegar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530352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005840"/>
            <a:ext cx="5303520" cy="347472"/>
          </a:xfrm>
          <a:prstGeom prst="roundRect">
            <a:avLst/>
          </a:prstGeom>
          <a:solidFill>
            <a:srgbClr val="EDF2F7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96112" y="1078992"/>
            <a:ext cx="4974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 01 — Hecho base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96112" y="1463040"/>
            <a:ext cx="4974336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Enterprise normalmente se cotiza bajo contrato (sin tarifa publica fija). La disponibilidad de funciones tipo 'Agent Mode' y gobernanza depende del acuerdo.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080760" y="1005840"/>
            <a:ext cx="5376672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80760" y="1005840"/>
            <a:ext cx="5376672" cy="347472"/>
          </a:xfrm>
          <a:prstGeom prst="roundRect">
            <a:avLst/>
          </a:prstGeom>
          <a:solidFill>
            <a:srgbClr val="EDF2F7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45352" y="1078992"/>
            <a:ext cx="504748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 02 — Para 2 personas (realismo operativo)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245352" y="1463040"/>
            <a:ext cx="5047488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hoy solo operan 2 usuarios, lo mas costo-efectivo suele ser un plan colaborativo (Team/Business, si aplica) y montar orquestacion multi-agente en backend propio usando la API.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731520" y="2971800"/>
            <a:ext cx="10725912" cy="2011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2971800"/>
            <a:ext cx="10725912" cy="347472"/>
          </a:xfrm>
          <a:prstGeom prst="roundRect">
            <a:avLst/>
          </a:prstGeom>
          <a:solidFill>
            <a:srgbClr val="EDF2F7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96112" y="3044952"/>
            <a:ext cx="10396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 03 — Como vender el caso a OpenAI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96112" y="3429000"/>
            <a:ext cx="1039672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es '2 personas quieren Enterprise'. Es: 'MasKapital (financiera) quiere IA para entrevistas, scoring, renovaciones y campo; necesita seguridad, auditoria, y escalabilidad a multiples areas'.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Snippets listos para pegar (continuacion)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0725912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005840"/>
            <a:ext cx="10725912" cy="347472"/>
          </a:xfrm>
          <a:prstGeom prst="roundRect">
            <a:avLst/>
          </a:prstGeom>
          <a:solidFill>
            <a:srgbClr val="EDF2F7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96112" y="1078992"/>
            <a:ext cx="10396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 04 — Que significa Modo Agente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96112" y="1463040"/>
            <a:ext cx="1039672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Agentes especializados + herramientas + memoria/estado + politicas + trazabilidad + ejecucion de workflows. Si no esta disponible en el plan, se puede emular con un orquestador (Agent Mesh).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3520440"/>
            <a:ext cx="10725912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3520440"/>
            <a:ext cx="10725912" cy="347472"/>
          </a:xfrm>
          <a:prstGeom prst="roundRect">
            <a:avLst/>
          </a:prstGeom>
          <a:solidFill>
            <a:srgbClr val="EDF2F7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96112" y="3593592"/>
            <a:ext cx="10396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 05 — Decision recomendada (hibrida)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96112" y="3977640"/>
            <a:ext cx="1039672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Ruta tipica: (1) arrancar con plan colaborativo + API + Agent Mesh propio; (2) medir ROI y riesgo; (3) migrar a Enterprise solo si se justifica por compliance, auditoria, SSO y escalamiento &gt;10 usuarios.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Palancas de ROI (referencias)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68580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 como lenguaje de negocio; sustituye por medicion real MK cuando tengas datos.</a:t>
            </a:r>
            <a:endParaRPr lang="en-US" sz="125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10725912" cy="4480560"/>
        </p:xfrm>
        <a:graphic>
          <a:graphicData uri="http://schemas.openxmlformats.org/drawingml/2006/table">
            <a:tbl>
              <a:tblPr/>
              <a:tblGrid>
                <a:gridCol w="3840480"/>
                <a:gridCol w="4754880"/>
                <a:gridCol w="35661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Palanca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Metrica objetivo (ref.)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Impacto esperado (ref.)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Entrevista/levantamiento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Tiempo por entrevista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-30% a -70%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Calidad de datos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Campos incompletos / inconsistentes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-20% a -60%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Scoring asistido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Decisiones con evidencia trazable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+10% a +40% (calidad)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Operacion de campo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Re-trabajo / visitas repetidas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-15% a -45%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Atencion en sucursal/kiosco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Autoservicio exitoso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1111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+20% a +60%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t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580644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Nota: rangos de impacto son referencias tipicas; no son garantia.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minima: Agent Mesh (sin Enterprise)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68580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Equivalente practico a modo agente usando tu infraestructura (PHP/async + workers).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822960" y="1371600"/>
            <a:ext cx="3108960" cy="914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0120" y="1481328"/>
            <a:ext cx="28346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Canales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/ Movil / Kiosco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343400" y="1371600"/>
            <a:ext cx="3520440" cy="914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480560" y="1481328"/>
            <a:ext cx="32461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Orquestador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(PHP/Node)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321040" y="1371600"/>
            <a:ext cx="3063240" cy="914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458200" y="1481328"/>
            <a:ext cx="27889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Integraciones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/ SCI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051560" y="2926080"/>
            <a:ext cx="25146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035808"/>
            <a:ext cx="224028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 A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Captura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0" y="2926080"/>
            <a:ext cx="25146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94760" y="3035808"/>
            <a:ext cx="224028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 B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263640" y="2926080"/>
            <a:ext cx="25146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0" y="3035808"/>
            <a:ext cx="224028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 C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Normaliza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869680" y="2926080"/>
            <a:ext cx="25146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06840" y="3035808"/>
            <a:ext cx="224028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 D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Reportes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2971800" y="4389120"/>
            <a:ext cx="6263640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108960" y="4498848"/>
            <a:ext cx="5989320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Memoria compartida + Politicas + Observabilidad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(Redis/DB, versionado, logs, trazas, costos)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2377440" y="2286000"/>
            <a:ext cx="2194560" cy="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7863840" y="2286000"/>
            <a:ext cx="1280160" cy="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6126480" y="2331720"/>
            <a:ext cx="0" cy="54864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5669280" y="2743200"/>
            <a:ext cx="-3337560" cy="13716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5" name="Shape 23"/>
          <p:cNvSpPr/>
          <p:nvPr/>
        </p:nvSpPr>
        <p:spPr>
          <a:xfrm>
            <a:off x="6126480" y="2743200"/>
            <a:ext cx="-1234440" cy="13716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6" name="Shape 24"/>
          <p:cNvSpPr/>
          <p:nvPr/>
        </p:nvSpPr>
        <p:spPr>
          <a:xfrm>
            <a:off x="6583680" y="2743200"/>
            <a:ext cx="914400" cy="13716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7" name="Shape 25"/>
          <p:cNvSpPr/>
          <p:nvPr/>
        </p:nvSpPr>
        <p:spPr>
          <a:xfrm>
            <a:off x="7040880" y="2743200"/>
            <a:ext cx="3063240" cy="13716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8" name="Shape 26"/>
          <p:cNvSpPr/>
          <p:nvPr/>
        </p:nvSpPr>
        <p:spPr>
          <a:xfrm>
            <a:off x="2331720" y="3794760"/>
            <a:ext cx="3776472" cy="54864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29" name="Shape 27"/>
          <p:cNvSpPr/>
          <p:nvPr/>
        </p:nvSpPr>
        <p:spPr>
          <a:xfrm>
            <a:off x="4892040" y="3794760"/>
            <a:ext cx="1216152" cy="54864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30" name="Shape 28"/>
          <p:cNvSpPr/>
          <p:nvPr/>
        </p:nvSpPr>
        <p:spPr>
          <a:xfrm>
            <a:off x="7498080" y="3794760"/>
            <a:ext cx="-1389888" cy="54864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31" name="Shape 29"/>
          <p:cNvSpPr/>
          <p:nvPr/>
        </p:nvSpPr>
        <p:spPr>
          <a:xfrm>
            <a:off x="10104120" y="3794760"/>
            <a:ext cx="-3995928" cy="548640"/>
          </a:xfrm>
          <a:prstGeom prst="line">
            <a:avLst/>
          </a:prstGeom>
          <a:noFill/>
          <a:ln w="25400">
            <a:solidFill>
              <a:srgbClr val="163F6A"/>
            </a:solidFill>
            <a:prstDash val="solid"/>
            <a:headEnd type="none"/>
            <a:tailEnd type="triangle"/>
          </a:ln>
        </p:spPr>
      </p:sp>
      <p:sp>
        <p:nvSpPr>
          <p:cNvPr id="32" name="Text 30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Matriz de decision (para junta)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68580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pragmatico: arrancar rapido vs gobernanza nativa.</a:t>
            </a:r>
            <a:endParaRPr lang="en-US" sz="12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10725912" cy="4754880"/>
        </p:xfrm>
        <a:graphic>
          <a:graphicData uri="http://schemas.openxmlformats.org/drawingml/2006/table">
            <a:tbl>
              <a:tblPr/>
              <a:tblGrid>
                <a:gridCol w="2926080"/>
                <a:gridCol w="4297680"/>
                <a:gridCol w="3502152"/>
              </a:tblGrid>
              <a:tr h="67926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Criterio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 colaborativo + API + Agent Mesh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26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Costo inicial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Bajo/medio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Alto (contrato)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26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Tiempo de arranque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Dias-semanas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Semanas-meses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26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Gobernanza/SSO/auditoria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medida (lo construyes)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Nativo/centralizado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26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Escala organizacional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Limitada por tu infra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Alta (por contrato)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26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Riesgo de dependencia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Menor (control propio)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Mayor (vendor features)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26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Cumplimiento/seguridad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Depende de tu diseno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Mejor soporte y controles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7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Guion para OpenAI Sales (copiar y pegar)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0725912" cy="5212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325880"/>
            <a:ext cx="100584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Quienes somos: MasKapital (financiera, Mexico).</a:t>
            </a:r>
            <a:endParaRPr lang="en-US" sz="1800" dirty="0"/>
          </a:p>
          <a:p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Caso de uso: entrevistas de credito, scoring asistido, renovaciones, validacion de campo, kioscos autoservicio.</a:t>
            </a:r>
            <a:endParaRPr lang="en-US" sz="1800" dirty="0"/>
          </a:p>
          <a:p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Requisitos: privacidad, control de datos, auditoria, SSO, RBAC, retencion y logging.</a:t>
            </a:r>
            <a:endParaRPr lang="en-US" sz="1800" dirty="0"/>
          </a:p>
          <a:p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Escala: iniciar con X usuarios (sucursal/campo) y crecer a Y; volumen mensual estimado: Z entrevistas.</a:t>
            </a:r>
            <a:endParaRPr lang="en-US" sz="1800" dirty="0"/>
          </a:p>
          <a:p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Preguntas: Agent Mode, herramientas, limites, residencia de datos, SLA, soporte.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28016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Siguiente paso (ejecutable)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0725912" cy="5212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7E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97280" y="1280160"/>
            <a:ext cx="1828800" cy="640080"/>
          </a:xfrm>
          <a:prstGeom prst="round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144475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0-7 dias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063240" y="132588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Congelar casos de uso (Entrevista, Scoring, Campo, Kiosco) y definir metricas base.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097280" y="2331720"/>
            <a:ext cx="1828800" cy="640080"/>
          </a:xfrm>
          <a:prstGeom prst="round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249631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7-30 dias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063240" y="237744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Implementar Agent Mesh v1 (routing, logs, policies, dashboard minimo).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097280" y="3383280"/>
            <a:ext cx="1828800" cy="640080"/>
          </a:xfrm>
          <a:prstGeom prst="round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354787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30-60 dias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063240" y="34290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 controlado (1-2 sucursales o brigadas) y medicion ROI.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097280" y="4434840"/>
            <a:ext cx="1828800" cy="640080"/>
          </a:xfrm>
          <a:prstGeom prst="roundRect">
            <a:avLst/>
          </a:prstGeom>
          <a:solidFill>
            <a:srgbClr val="0B2A4A"/>
          </a:solidFill>
          <a:ln w="12700">
            <a:solidFill>
              <a:srgbClr val="0B2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97280" y="459943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60-90 dias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063240" y="448056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Decision: escalar con infraestructura propia o iniciar negociacion Enterprise segun compliance/SSO/auditoria.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65105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MásKapital + IOTECH — Snippet Pack (Enero 2026)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521440" y="651052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2026-01-07T23:29:23Z</dcterms:created>
  <dcterms:modified xsi:type="dcterms:W3CDTF">2026-01-07T23:29:23Z</dcterms:modified>
</cp:coreProperties>
</file>